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6" r:id="rId1"/>
  </p:sldMasterIdLst>
  <p:notesMasterIdLst>
    <p:notesMasterId r:id="rId17"/>
  </p:notesMasterIdLst>
  <p:sldIdLst>
    <p:sldId id="258" r:id="rId2"/>
    <p:sldId id="257" r:id="rId3"/>
    <p:sldId id="271" r:id="rId4"/>
    <p:sldId id="272" r:id="rId5"/>
    <p:sldId id="259" r:id="rId6"/>
    <p:sldId id="260" r:id="rId7"/>
    <p:sldId id="261" r:id="rId8"/>
    <p:sldId id="262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Radhika Mohan" initials="M" lastIdx="1" clrIdx="0">
    <p:extLst/>
  </p:cmAuthor>
  <p:cmAuthor id="2" name="Kirkhuff, Laura" initials="KL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commentAuthors" Target="commentAuthors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ED98818A-616D-4BCE-9A2E-DE57E6694452}" type="datetimeFigureOut">
              <a:rPr lang="en-US"/>
              <a:pPr>
                <a:defRPr/>
              </a:pPr>
              <a:t>2/16/2017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6A00B6AC-DEB4-4394-A579-BF71D4DC8B8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599038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18D6D-0B19-4347-B52C-0CE88247B2C5}" type="datetimeFigureOut">
              <a:rPr lang="en-US" smtClean="0"/>
              <a:pPr/>
              <a:t>2/16/2017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Schram/Tibbetts, Introduction to Criminology</a:t>
            </a:r>
          </a:p>
          <a:p>
            <a:pPr>
              <a:defRPr/>
            </a:pPr>
            <a:r>
              <a:rPr lang="en-US" smtClean="0"/>
              <a:t> © 2014 SAGE Publications, Inc.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724DFD4-AA66-42AF-B229-8FD943F32767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92796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18D6D-0B19-4347-B52C-0CE88247B2C5}" type="datetimeFigureOut">
              <a:rPr lang="en-US" smtClean="0"/>
              <a:pPr/>
              <a:t>2/16/2017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Schram/Tibbetts, Introduction to Criminology</a:t>
            </a:r>
          </a:p>
          <a:p>
            <a:pPr>
              <a:defRPr/>
            </a:pPr>
            <a:r>
              <a:rPr lang="en-US" smtClean="0"/>
              <a:t> © 2014 SAGE Publications, Inc.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3781144-87CB-4B04-8B75-3CAE1037D84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1889593"/>
      </p:ext>
    </p:extLst>
  </p:cSld>
  <p:clrMapOvr>
    <a:masterClrMapping/>
  </p:clrMapOvr>
  <p:hf sldNum="0" hd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18D6D-0B19-4347-B52C-0CE88247B2C5}" type="datetimeFigureOut">
              <a:rPr lang="en-US" smtClean="0"/>
              <a:pPr/>
              <a:t>2/16/2017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Schram/Tibbetts, Introduction to Criminology</a:t>
            </a:r>
          </a:p>
          <a:p>
            <a:pPr>
              <a:defRPr/>
            </a:pPr>
            <a:r>
              <a:rPr lang="en-US" smtClean="0"/>
              <a:t> © 2014 SAGE Publications, Inc.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3781144-87CB-4B04-8B75-3CAE1037D84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0049229"/>
      </p:ext>
    </p:extLst>
  </p:cSld>
  <p:clrMapOvr>
    <a:masterClrMapping/>
  </p:clrMapOvr>
  <p:hf sldNum="0" hd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>
              <a:defRPr sz="2200"/>
            </a:lvl1pPr>
            <a:lvl2pPr>
              <a:defRPr sz="2200"/>
            </a:lvl2pPr>
            <a:lvl3pPr>
              <a:defRPr sz="2200"/>
            </a:lvl3pPr>
            <a:lvl4pPr>
              <a:defRPr sz="2200"/>
            </a:lvl4pPr>
            <a:lvl5pPr>
              <a:defRPr sz="22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18D6D-0B19-4347-B52C-0CE88247B2C5}" type="datetimeFigureOut">
              <a:rPr lang="en-US" smtClean="0"/>
              <a:pPr/>
              <a:t>2/16/2017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Schram/Tibbetts, Introduction to Criminology</a:t>
            </a:r>
          </a:p>
          <a:p>
            <a:pPr>
              <a:defRPr/>
            </a:pPr>
            <a:r>
              <a:rPr lang="en-US" smtClean="0"/>
              <a:t> © 2014 SAGE Publications, Inc.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5AF9849-6799-4799-B193-EBAAF76EE0A7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30077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>
            <a:normAutofit/>
          </a:bodyPr>
          <a:lstStyle>
            <a:lvl1pPr marL="0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18D6D-0B19-4347-B52C-0CE88247B2C5}" type="datetimeFigureOut">
              <a:rPr lang="en-US" smtClean="0"/>
              <a:pPr/>
              <a:t>2/16/2017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Schram/Tibbetts, Introduction to Criminology</a:t>
            </a:r>
          </a:p>
          <a:p>
            <a:pPr>
              <a:defRPr/>
            </a:pPr>
            <a:r>
              <a:rPr lang="en-US" smtClean="0"/>
              <a:t> © 2014 SAGE Publications, Inc.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9F44E02-EF04-4694-AD67-B5982076DC0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11479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18D6D-0B19-4347-B52C-0CE88247B2C5}" type="datetimeFigureOut">
              <a:rPr lang="en-US" smtClean="0"/>
              <a:pPr/>
              <a:t>2/16/2017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Schram/Tibbetts, Introduction to Criminology</a:t>
            </a:r>
          </a:p>
          <a:p>
            <a:pPr>
              <a:defRPr/>
            </a:pPr>
            <a:r>
              <a:rPr lang="en-US" smtClean="0"/>
              <a:t> © 2014 SAGE Publications, Inc.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3781144-87CB-4B04-8B75-3CAE1037D84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3114436"/>
      </p:ext>
    </p:extLst>
  </p:cSld>
  <p:clrMapOvr>
    <a:masterClrMapping/>
  </p:clrMapOvr>
  <p:hf sldNum="0" hd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18D6D-0B19-4347-B52C-0CE88247B2C5}" type="datetimeFigureOut">
              <a:rPr lang="en-US" smtClean="0"/>
              <a:pPr/>
              <a:t>2/16/2017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Schram/Tibbetts, Introduction to Criminology</a:t>
            </a:r>
          </a:p>
          <a:p>
            <a:pPr>
              <a:defRPr/>
            </a:pPr>
            <a:r>
              <a:rPr lang="en-US" smtClean="0"/>
              <a:t> © 2014 SAGE Publications, Inc.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3781144-87CB-4B04-8B75-3CAE1037D84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2538356"/>
      </p:ext>
    </p:extLst>
  </p:cSld>
  <p:clrMapOvr>
    <a:masterClrMapping/>
  </p:clrMapOvr>
  <p:hf sldNum="0" hd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18D6D-0B19-4347-B52C-0CE88247B2C5}" type="datetimeFigureOut">
              <a:rPr lang="en-US" smtClean="0"/>
              <a:pPr/>
              <a:t>2/16/2017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Schram/Tibbetts, Introduction to Criminology</a:t>
            </a:r>
          </a:p>
          <a:p>
            <a:pPr>
              <a:defRPr/>
            </a:pPr>
            <a:r>
              <a:rPr lang="en-US" smtClean="0"/>
              <a:t> © 2014 SAGE Publications, Inc.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3781144-87CB-4B04-8B75-3CAE1037D84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64004"/>
      </p:ext>
    </p:extLst>
  </p:cSld>
  <p:clrMapOvr>
    <a:masterClrMapping/>
  </p:clrMapOvr>
  <p:hf sldNum="0" hd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18D6D-0B19-4347-B52C-0CE88247B2C5}" type="datetimeFigureOut">
              <a:rPr lang="en-US" smtClean="0"/>
              <a:pPr/>
              <a:t>2/16/2017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Schram/Tibbetts, Introduction to Criminology</a:t>
            </a:r>
          </a:p>
          <a:p>
            <a:pPr>
              <a:defRPr/>
            </a:pPr>
            <a:r>
              <a:rPr lang="en-US" smtClean="0"/>
              <a:t> © 2014 SAGE Publications, Inc.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DA3B0E-F1C1-455C-9B14-C2A73532282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68640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18D6D-0B19-4347-B52C-0CE88247B2C5}" type="datetimeFigureOut">
              <a:rPr lang="en-US" smtClean="0"/>
              <a:pPr/>
              <a:t>2/16/2017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Schram/Tibbetts, Introduction to Criminology</a:t>
            </a:r>
          </a:p>
          <a:p>
            <a:pPr>
              <a:defRPr/>
            </a:pPr>
            <a:r>
              <a:rPr lang="en-US" smtClean="0"/>
              <a:t> © 2014 SAGE Publications, Inc.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3781144-87CB-4B04-8B75-3CAE1037D84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0868047"/>
      </p:ext>
    </p:extLst>
  </p:cSld>
  <p:clrMapOvr>
    <a:masterClrMapping/>
  </p:clrMapOvr>
  <p:hf sldNum="0" hd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18D6D-0B19-4347-B52C-0CE88247B2C5}" type="datetimeFigureOut">
              <a:rPr lang="en-US" smtClean="0"/>
              <a:pPr/>
              <a:t>2/16/2017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Schram/Tibbetts, Introduction to Criminology</a:t>
            </a:r>
          </a:p>
          <a:p>
            <a:pPr>
              <a:defRPr/>
            </a:pPr>
            <a:r>
              <a:rPr lang="en-US" smtClean="0"/>
              <a:t> © 2014 SAGE Publications, Inc.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3781144-87CB-4B04-8B75-3CAE1037D84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4846941"/>
      </p:ext>
    </p:extLst>
  </p:cSld>
  <p:clrMapOvr>
    <a:masterClrMapping/>
  </p:clrMapOvr>
  <p:hf sldNum="0" hd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E18D6D-0B19-4347-B52C-0CE88247B2C5}" type="datetimeFigureOut">
              <a:rPr lang="en-US" smtClean="0"/>
              <a:pPr/>
              <a:t>2/16/2017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 smtClean="0"/>
              <a:t>Schram/Tibbetts, Introduction to Criminology</a:t>
            </a:r>
          </a:p>
          <a:p>
            <a:pPr>
              <a:defRPr/>
            </a:pPr>
            <a:r>
              <a:rPr lang="en-US" smtClean="0"/>
              <a:t> © 2014 SAGE Publications, Inc.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33781144-87CB-4B04-8B75-3CAE1037D84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62634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7" r:id="rId1"/>
    <p:sldLayoutId id="2147483718" r:id="rId2"/>
    <p:sldLayoutId id="2147483719" r:id="rId3"/>
    <p:sldLayoutId id="2147483720" r:id="rId4"/>
    <p:sldLayoutId id="2147483721" r:id="rId5"/>
    <p:sldLayoutId id="2147483722" r:id="rId6"/>
    <p:sldLayoutId id="2147483723" r:id="rId7"/>
    <p:sldLayoutId id="2147483724" r:id="rId8"/>
    <p:sldLayoutId id="2147483725" r:id="rId9"/>
    <p:sldLayoutId id="2147483726" r:id="rId10"/>
    <p:sldLayoutId id="2147483727" r:id="rId11"/>
  </p:sldLayoutIdLst>
  <p:hf sldNum="0" hd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Title 2"/>
          <p:cNvSpPr>
            <a:spLocks noGrp="1"/>
          </p:cNvSpPr>
          <p:nvPr>
            <p:ph type="title"/>
          </p:nvPr>
        </p:nvSpPr>
        <p:spPr>
          <a:xfrm>
            <a:off x="1069521" y="4863737"/>
            <a:ext cx="7886700" cy="698863"/>
          </a:xfrm>
        </p:spPr>
        <p:txBody>
          <a:bodyPr>
            <a:normAutofit/>
          </a:bodyPr>
          <a:lstStyle/>
          <a:p>
            <a:pPr algn="ctr" eaLnBrk="1" hangingPunct="1"/>
            <a:r>
              <a:rPr lang="en-US" sz="3600" b="1" dirty="0" smtClean="0"/>
              <a:t>Chapter 16</a:t>
            </a:r>
          </a:p>
        </p:txBody>
      </p:sp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>
          <a:xfrm>
            <a:off x="990600" y="5597434"/>
            <a:ext cx="7886700" cy="744536"/>
          </a:xfrm>
        </p:spPr>
        <p:txBody>
          <a:bodyPr>
            <a:normAutofit/>
          </a:bodyPr>
          <a:lstStyle/>
          <a:p>
            <a:pPr algn="ctr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en-US" sz="3000" b="1" dirty="0" smtClean="0">
                <a:solidFill>
                  <a:schemeClr val="tx1"/>
                </a:solidFill>
              </a:rPr>
              <a:t>Drugs and Crime</a:t>
            </a:r>
            <a:endParaRPr lang="en-US" sz="3000" b="1" dirty="0">
              <a:solidFill>
                <a:schemeClr val="tx1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9971" y="0"/>
            <a:ext cx="8305800" cy="4876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>
          <a:xfrm>
            <a:off x="914400" y="320675"/>
            <a:ext cx="7886700" cy="974726"/>
          </a:xfrm>
        </p:spPr>
        <p:txBody>
          <a:bodyPr/>
          <a:lstStyle/>
          <a:p>
            <a:pPr eaLnBrk="1" hangingPunct="1"/>
            <a:r>
              <a:rPr lang="en-US" dirty="0" smtClean="0">
                <a:solidFill>
                  <a:srgbClr val="CF5716"/>
                </a:solidFill>
              </a:rPr>
              <a:t>The drugs/crime link</a:t>
            </a:r>
          </a:p>
        </p:txBody>
      </p:sp>
      <p:sp>
        <p:nvSpPr>
          <p:cNvPr id="14339" name="Content Placeholder 2"/>
          <p:cNvSpPr>
            <a:spLocks noGrp="1"/>
          </p:cNvSpPr>
          <p:nvPr>
            <p:ph idx="1"/>
          </p:nvPr>
        </p:nvSpPr>
        <p:spPr>
          <a:xfrm>
            <a:off x="914400" y="1752600"/>
            <a:ext cx="7886700" cy="4351338"/>
          </a:xfrm>
        </p:spPr>
        <p:txBody>
          <a:bodyPr/>
          <a:lstStyle/>
          <a:p>
            <a:pPr eaLnBrk="1" hangingPunct="1"/>
            <a:r>
              <a:rPr lang="en-US" dirty="0" smtClean="0"/>
              <a:t>The relationship between drugs and crime usually falls into one of three categories:</a:t>
            </a:r>
          </a:p>
          <a:p>
            <a:pPr lvl="1"/>
            <a:r>
              <a:rPr lang="en-US" dirty="0"/>
              <a:t>Drug-defined crimes involve the sale and/or possession of an illegal substance.</a:t>
            </a:r>
          </a:p>
          <a:p>
            <a:pPr lvl="1"/>
            <a:r>
              <a:rPr lang="en-US" dirty="0"/>
              <a:t>Drug-related crimes involve violent behaviors induced by the effects of a drug or illegal activity that is motivated by continued drug use.</a:t>
            </a:r>
          </a:p>
          <a:p>
            <a:pPr lvl="1"/>
            <a:r>
              <a:rPr lang="en-US" dirty="0" smtClean="0"/>
              <a:t>Crimes associated with drug use involve illegal activities that may have occurred while a person was under the influence of an illegal substance but those activities were not a direct result of the drug use.</a:t>
            </a:r>
            <a:endParaRPr lang="en-US" dirty="0"/>
          </a:p>
          <a:p>
            <a:pPr lvl="1"/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>
          <a:xfrm>
            <a:off x="838200" y="457200"/>
            <a:ext cx="7886700" cy="854074"/>
          </a:xfrm>
        </p:spPr>
        <p:txBody>
          <a:bodyPr/>
          <a:lstStyle/>
          <a:p>
            <a:r>
              <a:rPr lang="en-US" dirty="0">
                <a:solidFill>
                  <a:srgbClr val="CF5716"/>
                </a:solidFill>
              </a:rPr>
              <a:t>The </a:t>
            </a:r>
            <a:r>
              <a:rPr lang="en-US" dirty="0" smtClean="0">
                <a:solidFill>
                  <a:srgbClr val="CF5716"/>
                </a:solidFill>
              </a:rPr>
              <a:t>drugs/crime </a:t>
            </a:r>
            <a:r>
              <a:rPr lang="en-US" dirty="0">
                <a:solidFill>
                  <a:srgbClr val="CF5716"/>
                </a:solidFill>
              </a:rPr>
              <a:t>l</a:t>
            </a:r>
            <a:r>
              <a:rPr lang="en-US" dirty="0" smtClean="0">
                <a:solidFill>
                  <a:srgbClr val="CF5716"/>
                </a:solidFill>
              </a:rPr>
              <a:t>ink</a:t>
            </a:r>
          </a:p>
        </p:txBody>
      </p:sp>
      <p:sp>
        <p:nvSpPr>
          <p:cNvPr id="15363" name="Content Placeholder 2"/>
          <p:cNvSpPr>
            <a:spLocks noGrp="1"/>
          </p:cNvSpPr>
          <p:nvPr>
            <p:ph idx="1"/>
          </p:nvPr>
        </p:nvSpPr>
        <p:spPr>
          <a:xfrm>
            <a:off x="838200" y="1828800"/>
            <a:ext cx="7886700" cy="4351338"/>
          </a:xfrm>
        </p:spPr>
        <p:txBody>
          <a:bodyPr/>
          <a:lstStyle/>
          <a:p>
            <a:pPr eaLnBrk="1" hangingPunct="1"/>
            <a:r>
              <a:rPr lang="en-US" dirty="0" smtClean="0"/>
              <a:t>The time order of the drugs/crime link (i.e., which came first?) has been the primary research focus for a number of investigators.</a:t>
            </a:r>
          </a:p>
          <a:p>
            <a:pPr lvl="1"/>
            <a:r>
              <a:rPr lang="en-US" dirty="0"/>
              <a:t>Studies have revealed a consistent </a:t>
            </a:r>
            <a:r>
              <a:rPr lang="en-US" dirty="0" smtClean="0"/>
              <a:t>trend: that </a:t>
            </a:r>
            <a:r>
              <a:rPr lang="en-US" dirty="0"/>
              <a:t>individuals who engage in substance use, such as cocaine, heroin, or marijuana, have engaged in criminal behavior prior to, or while, using illegal </a:t>
            </a:r>
            <a:r>
              <a:rPr lang="en-US" dirty="0" smtClean="0"/>
              <a:t>drugs.</a:t>
            </a:r>
            <a:endParaRPr lang="en-US" dirty="0"/>
          </a:p>
          <a:p>
            <a:pPr lvl="1"/>
            <a:r>
              <a:rPr lang="en-US" dirty="0"/>
              <a:t>Further, the research reveals that substance use does not necessarily precipitate an individual’s involvement in criminal </a:t>
            </a:r>
            <a:r>
              <a:rPr lang="en-US" dirty="0" smtClean="0"/>
              <a:t>activity</a:t>
            </a:r>
            <a:endParaRPr lang="en-US" dirty="0"/>
          </a:p>
          <a:p>
            <a:pPr lvl="1"/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>
          <a:xfrm>
            <a:off x="905691" y="533400"/>
            <a:ext cx="7886700" cy="854074"/>
          </a:xfrm>
        </p:spPr>
        <p:txBody>
          <a:bodyPr/>
          <a:lstStyle/>
          <a:p>
            <a:pPr eaLnBrk="1" hangingPunct="1"/>
            <a:r>
              <a:rPr lang="en-US" dirty="0" smtClean="0">
                <a:solidFill>
                  <a:srgbClr val="CF5716"/>
                </a:solidFill>
              </a:rPr>
              <a:t>The tripartite conceptual </a:t>
            </a:r>
            <a:r>
              <a:rPr lang="en-US" dirty="0">
                <a:solidFill>
                  <a:srgbClr val="CF5716"/>
                </a:solidFill>
              </a:rPr>
              <a:t>f</a:t>
            </a:r>
            <a:r>
              <a:rPr lang="en-US" dirty="0" smtClean="0">
                <a:solidFill>
                  <a:srgbClr val="CF5716"/>
                </a:solidFill>
              </a:rPr>
              <a:t>ramework</a:t>
            </a:r>
          </a:p>
        </p:txBody>
      </p:sp>
      <p:sp>
        <p:nvSpPr>
          <p:cNvPr id="16387" name="Content Placeholder 2"/>
          <p:cNvSpPr>
            <a:spLocks noGrp="1"/>
          </p:cNvSpPr>
          <p:nvPr>
            <p:ph idx="1"/>
          </p:nvPr>
        </p:nvSpPr>
        <p:spPr>
          <a:xfrm>
            <a:off x="914400" y="1905000"/>
            <a:ext cx="7886700" cy="4351338"/>
          </a:xfrm>
        </p:spPr>
        <p:txBody>
          <a:bodyPr/>
          <a:lstStyle/>
          <a:p>
            <a:pPr eaLnBrk="1" hangingPunct="1"/>
            <a:r>
              <a:rPr lang="en-US" dirty="0" smtClean="0"/>
              <a:t>Developed by Paul Goldstein.</a:t>
            </a:r>
          </a:p>
          <a:p>
            <a:pPr eaLnBrk="1" hangingPunct="1"/>
            <a:r>
              <a:rPr lang="en-US" dirty="0" smtClean="0"/>
              <a:t>This framework suggests that drugs and violence are related to each other in three ways:</a:t>
            </a:r>
          </a:p>
          <a:p>
            <a:pPr lvl="1"/>
            <a:r>
              <a:rPr lang="en-US" dirty="0" smtClean="0"/>
              <a:t>Psychopharmacological violence</a:t>
            </a:r>
          </a:p>
          <a:p>
            <a:pPr lvl="1"/>
            <a:r>
              <a:rPr lang="en-US" dirty="0" smtClean="0"/>
              <a:t>Economically compulsive violence</a:t>
            </a:r>
          </a:p>
          <a:p>
            <a:pPr lvl="1"/>
            <a:r>
              <a:rPr lang="en-US" dirty="0" smtClean="0"/>
              <a:t>Systemic violence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>
          <a:xfrm>
            <a:off x="914400" y="304800"/>
            <a:ext cx="7886700" cy="854074"/>
          </a:xfrm>
        </p:spPr>
        <p:txBody>
          <a:bodyPr/>
          <a:lstStyle/>
          <a:p>
            <a:pPr eaLnBrk="1" hangingPunct="1"/>
            <a:r>
              <a:rPr lang="en-US" dirty="0" smtClean="0">
                <a:solidFill>
                  <a:srgbClr val="CF5716"/>
                </a:solidFill>
              </a:rPr>
              <a:t>Modern policies</a:t>
            </a:r>
          </a:p>
        </p:txBody>
      </p:sp>
      <p:sp>
        <p:nvSpPr>
          <p:cNvPr id="17411" name="Content Placeholder 2"/>
          <p:cNvSpPr>
            <a:spLocks noGrp="1"/>
          </p:cNvSpPr>
          <p:nvPr>
            <p:ph idx="1"/>
          </p:nvPr>
        </p:nvSpPr>
        <p:spPr>
          <a:xfrm>
            <a:off x="914400" y="1828800"/>
            <a:ext cx="7886700" cy="4351338"/>
          </a:xfrm>
        </p:spPr>
        <p:txBody>
          <a:bodyPr/>
          <a:lstStyle/>
          <a:p>
            <a:pPr eaLnBrk="1" hangingPunct="1"/>
            <a:r>
              <a:rPr lang="en-US" dirty="0" smtClean="0"/>
              <a:t>Interdiction strategies</a:t>
            </a:r>
          </a:p>
          <a:p>
            <a:pPr eaLnBrk="1" hangingPunct="1"/>
            <a:r>
              <a:rPr lang="en-US" dirty="0" smtClean="0"/>
              <a:t>Eradication strategies</a:t>
            </a:r>
          </a:p>
          <a:p>
            <a:pPr eaLnBrk="1" hangingPunct="1"/>
            <a:r>
              <a:rPr lang="en-US" dirty="0" smtClean="0"/>
              <a:t>Drug courts</a:t>
            </a:r>
          </a:p>
          <a:p>
            <a:pPr eaLnBrk="1" hangingPunct="1"/>
            <a:r>
              <a:rPr lang="en-US" dirty="0" smtClean="0"/>
              <a:t>Maintenance and decriminalization</a:t>
            </a:r>
          </a:p>
          <a:p>
            <a:pPr eaLnBrk="1" hangingPunct="1"/>
            <a:r>
              <a:rPr lang="en-US" dirty="0" smtClean="0"/>
              <a:t>Harm reduction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/>
          </p:nvPr>
        </p:nvSpPr>
        <p:spPr>
          <a:xfrm>
            <a:off x="914400" y="228601"/>
            <a:ext cx="7886700" cy="1066800"/>
          </a:xfrm>
        </p:spPr>
        <p:txBody>
          <a:bodyPr/>
          <a:lstStyle/>
          <a:p>
            <a:pPr eaLnBrk="1" hangingPunct="1"/>
            <a:r>
              <a:rPr lang="en-US" dirty="0" smtClean="0">
                <a:solidFill>
                  <a:srgbClr val="CF5716"/>
                </a:solidFill>
              </a:rPr>
              <a:t>Recommendations for future policies</a:t>
            </a:r>
          </a:p>
        </p:txBody>
      </p:sp>
      <p:sp>
        <p:nvSpPr>
          <p:cNvPr id="18435" name="Content Placeholder 2"/>
          <p:cNvSpPr>
            <a:spLocks noGrp="1"/>
          </p:cNvSpPr>
          <p:nvPr>
            <p:ph idx="1"/>
          </p:nvPr>
        </p:nvSpPr>
        <p:spPr>
          <a:xfrm>
            <a:off x="914400" y="1828800"/>
            <a:ext cx="7886700" cy="4351338"/>
          </a:xfrm>
        </p:spPr>
        <p:txBody>
          <a:bodyPr>
            <a:normAutofit/>
          </a:bodyPr>
          <a:lstStyle/>
          <a:p>
            <a:pPr eaLnBrk="1" hangingPunct="1"/>
            <a:r>
              <a:rPr lang="en-US" dirty="0" smtClean="0"/>
              <a:t>McBride and McCoy maintain there are three policy implications resulting from the current research on the relation between drugs and crime:</a:t>
            </a:r>
          </a:p>
          <a:p>
            <a:pPr lvl="1"/>
            <a:r>
              <a:rPr lang="en-US" dirty="0"/>
              <a:t>While there is no clear causal relation between drugs and crime, there is a link between substance use and levels of criminal involvement. </a:t>
            </a:r>
            <a:endParaRPr lang="en-US" dirty="0" smtClean="0"/>
          </a:p>
          <a:p>
            <a:pPr lvl="1"/>
            <a:r>
              <a:rPr lang="en-US" dirty="0" smtClean="0"/>
              <a:t>It </a:t>
            </a:r>
            <a:r>
              <a:rPr lang="en-US" dirty="0"/>
              <a:t>is essential to appreciate that the history of drug use </a:t>
            </a:r>
            <a:r>
              <a:rPr lang="en-US" dirty="0" smtClean="0"/>
              <a:t>is entangled </a:t>
            </a:r>
            <a:r>
              <a:rPr lang="en-US" dirty="0"/>
              <a:t>with the differential social, political, and economic opportunities of certain marginalized groups. </a:t>
            </a:r>
            <a:endParaRPr lang="en-US" dirty="0" smtClean="0"/>
          </a:p>
          <a:p>
            <a:pPr lvl="1"/>
            <a:r>
              <a:rPr lang="en-US" dirty="0" smtClean="0"/>
              <a:t>Any </a:t>
            </a:r>
            <a:r>
              <a:rPr lang="en-US" dirty="0"/>
              <a:t>drug policy that is implemented must never compromise an individual’s civil rights. </a:t>
            </a:r>
          </a:p>
          <a:p>
            <a:pPr lvl="1"/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/>
          <p:cNvSpPr>
            <a:spLocks noGrp="1"/>
          </p:cNvSpPr>
          <p:nvPr>
            <p:ph type="title"/>
          </p:nvPr>
        </p:nvSpPr>
        <p:spPr>
          <a:xfrm>
            <a:off x="914400" y="322811"/>
            <a:ext cx="7886700" cy="1325563"/>
          </a:xfrm>
        </p:spPr>
        <p:txBody>
          <a:bodyPr/>
          <a:lstStyle/>
          <a:p>
            <a:pPr eaLnBrk="1" hangingPunct="1"/>
            <a:r>
              <a:rPr lang="en-US" dirty="0" smtClean="0">
                <a:solidFill>
                  <a:srgbClr val="CF5716"/>
                </a:solidFill>
              </a:rPr>
              <a:t>Recommendations for future policies</a:t>
            </a:r>
          </a:p>
        </p:txBody>
      </p:sp>
      <p:sp>
        <p:nvSpPr>
          <p:cNvPr id="19459" name="Content Placeholder 2"/>
          <p:cNvSpPr>
            <a:spLocks noGrp="1"/>
          </p:cNvSpPr>
          <p:nvPr>
            <p:ph idx="1"/>
          </p:nvPr>
        </p:nvSpPr>
        <p:spPr>
          <a:xfrm>
            <a:off x="914400" y="1856560"/>
            <a:ext cx="7886700" cy="4351338"/>
          </a:xfrm>
        </p:spPr>
        <p:txBody>
          <a:bodyPr/>
          <a:lstStyle/>
          <a:p>
            <a:pPr eaLnBrk="1" hangingPunct="1"/>
            <a:r>
              <a:rPr lang="en-US" dirty="0" smtClean="0"/>
              <a:t>Elliott Currie</a:t>
            </a:r>
          </a:p>
          <a:p>
            <a:pPr lvl="1"/>
            <a:r>
              <a:rPr lang="en-US" dirty="0"/>
              <a:t>argues that substance abuse is not an isolated problem limited to certain communities and groups; rather, substance abuse is intertwined with broader social problems such as family dissolution, child abuse and neglect, and alcohol abuse.</a:t>
            </a:r>
          </a:p>
          <a:p>
            <a:pPr lvl="1"/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>
          <a:xfrm>
            <a:off x="914400" y="320675"/>
            <a:ext cx="7886700" cy="974726"/>
          </a:xfrm>
        </p:spPr>
        <p:txBody>
          <a:bodyPr/>
          <a:lstStyle/>
          <a:p>
            <a:pPr eaLnBrk="1" hangingPunct="1"/>
            <a:r>
              <a:rPr lang="en-US" dirty="0" smtClean="0">
                <a:solidFill>
                  <a:srgbClr val="CF5716"/>
                </a:solidFill>
              </a:rPr>
              <a:t>Commonly abused drugs</a:t>
            </a:r>
          </a:p>
        </p:txBody>
      </p:sp>
      <p:sp>
        <p:nvSpPr>
          <p:cNvPr id="7171" name="Content Placeholder 2"/>
          <p:cNvSpPr>
            <a:spLocks noGrp="1"/>
          </p:cNvSpPr>
          <p:nvPr>
            <p:ph idx="1"/>
          </p:nvPr>
        </p:nvSpPr>
        <p:spPr>
          <a:xfrm>
            <a:off x="990600" y="1828800"/>
            <a:ext cx="7886700" cy="4351338"/>
          </a:xfrm>
        </p:spPr>
        <p:txBody>
          <a:bodyPr/>
          <a:lstStyle/>
          <a:p>
            <a:pPr eaLnBrk="1" hangingPunct="1"/>
            <a:r>
              <a:rPr lang="en-US" dirty="0" smtClean="0"/>
              <a:t>Depressants</a:t>
            </a:r>
          </a:p>
          <a:p>
            <a:pPr lvl="1"/>
            <a:r>
              <a:rPr lang="en-US" dirty="0" smtClean="0"/>
              <a:t>Alcohol</a:t>
            </a:r>
          </a:p>
          <a:p>
            <a:pPr lvl="1"/>
            <a:r>
              <a:rPr lang="en-US" dirty="0" smtClean="0"/>
              <a:t>Barbiturates</a:t>
            </a:r>
          </a:p>
          <a:p>
            <a:pPr lvl="1"/>
            <a:r>
              <a:rPr lang="en-US" dirty="0" smtClean="0"/>
              <a:t>Tranquilizers</a:t>
            </a:r>
          </a:p>
          <a:p>
            <a:r>
              <a:rPr lang="en-US" dirty="0" smtClean="0"/>
              <a:t>Narcotics</a:t>
            </a:r>
          </a:p>
          <a:p>
            <a:pPr lvl="1"/>
            <a:r>
              <a:rPr lang="en-US" dirty="0" smtClean="0"/>
              <a:t>Morphine</a:t>
            </a:r>
          </a:p>
          <a:p>
            <a:pPr lvl="1"/>
            <a:r>
              <a:rPr lang="en-US" dirty="0" smtClean="0"/>
              <a:t>Heroin</a:t>
            </a:r>
          </a:p>
          <a:p>
            <a:pPr lvl="1"/>
            <a:r>
              <a:rPr lang="en-US" dirty="0" smtClean="0"/>
              <a:t>Other synthetic </a:t>
            </a:r>
            <a:r>
              <a:rPr lang="en-US" dirty="0"/>
              <a:t>n</a:t>
            </a:r>
            <a:r>
              <a:rPr lang="en-US" dirty="0" smtClean="0"/>
              <a:t>arcotics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>
          <a:xfrm>
            <a:off x="838200" y="304800"/>
            <a:ext cx="7886700" cy="1325563"/>
          </a:xfrm>
        </p:spPr>
        <p:txBody>
          <a:bodyPr/>
          <a:lstStyle/>
          <a:p>
            <a:pPr eaLnBrk="1" hangingPunct="1"/>
            <a:r>
              <a:rPr lang="en-US" dirty="0" smtClean="0">
                <a:solidFill>
                  <a:srgbClr val="CF5716"/>
                </a:solidFill>
              </a:rPr>
              <a:t>Commonly abused drugs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0920" y="1219200"/>
            <a:ext cx="7220289" cy="543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73098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>
          <a:xfrm>
            <a:off x="914400" y="304800"/>
            <a:ext cx="7886700" cy="1325563"/>
          </a:xfrm>
        </p:spPr>
        <p:txBody>
          <a:bodyPr/>
          <a:lstStyle/>
          <a:p>
            <a:pPr eaLnBrk="1" hangingPunct="1"/>
            <a:r>
              <a:rPr lang="en-US" dirty="0" smtClean="0">
                <a:solidFill>
                  <a:srgbClr val="CF5716"/>
                </a:solidFill>
              </a:rPr>
              <a:t>Commonly abused drugs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0451" y="1447800"/>
            <a:ext cx="7339149" cy="52653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9663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>
          <a:xfrm>
            <a:off x="914400" y="381000"/>
            <a:ext cx="7886700" cy="1325563"/>
          </a:xfrm>
        </p:spPr>
        <p:txBody>
          <a:bodyPr/>
          <a:lstStyle/>
          <a:p>
            <a:r>
              <a:rPr lang="en-US" dirty="0">
                <a:solidFill>
                  <a:srgbClr val="CF5716"/>
                </a:solidFill>
              </a:rPr>
              <a:t>Commonly </a:t>
            </a:r>
            <a:r>
              <a:rPr lang="en-US" dirty="0" smtClean="0">
                <a:solidFill>
                  <a:srgbClr val="CF5716"/>
                </a:solidFill>
              </a:rPr>
              <a:t>abused drugs</a:t>
            </a:r>
          </a:p>
        </p:txBody>
      </p:sp>
      <p:sp>
        <p:nvSpPr>
          <p:cNvPr id="8195" name="Content Placeholder 2"/>
          <p:cNvSpPr>
            <a:spLocks noGrp="1"/>
          </p:cNvSpPr>
          <p:nvPr>
            <p:ph idx="1"/>
          </p:nvPr>
        </p:nvSpPr>
        <p:spPr>
          <a:xfrm>
            <a:off x="914400" y="1828800"/>
            <a:ext cx="7886700" cy="4351338"/>
          </a:xfrm>
        </p:spPr>
        <p:txBody>
          <a:bodyPr/>
          <a:lstStyle/>
          <a:p>
            <a:pPr eaLnBrk="1" hangingPunct="1"/>
            <a:r>
              <a:rPr lang="en-US" dirty="0" smtClean="0"/>
              <a:t>Stimulants</a:t>
            </a:r>
          </a:p>
          <a:p>
            <a:pPr lvl="1"/>
            <a:r>
              <a:rPr lang="en-US" dirty="0" smtClean="0"/>
              <a:t>Cocaine</a:t>
            </a:r>
          </a:p>
          <a:p>
            <a:pPr lvl="1"/>
            <a:r>
              <a:rPr lang="en-US" dirty="0" smtClean="0"/>
              <a:t>Amphetamine</a:t>
            </a:r>
          </a:p>
          <a:p>
            <a:pPr lvl="1"/>
            <a:r>
              <a:rPr lang="en-US" dirty="0" smtClean="0"/>
              <a:t>Methamphetamine</a:t>
            </a:r>
          </a:p>
          <a:p>
            <a:r>
              <a:rPr lang="en-US" dirty="0" smtClean="0"/>
              <a:t>Other drugs</a:t>
            </a:r>
          </a:p>
          <a:p>
            <a:pPr lvl="1"/>
            <a:r>
              <a:rPr lang="en-US" dirty="0" smtClean="0"/>
              <a:t>Cannabis and marijuana</a:t>
            </a:r>
          </a:p>
          <a:p>
            <a:pPr lvl="1"/>
            <a:r>
              <a:rPr lang="en-US" dirty="0" smtClean="0"/>
              <a:t>Steroids</a:t>
            </a:r>
          </a:p>
          <a:p>
            <a:pPr lvl="1"/>
            <a:r>
              <a:rPr lang="en-US" dirty="0" smtClean="0"/>
              <a:t>Inhalants</a:t>
            </a:r>
          </a:p>
          <a:p>
            <a:pPr lvl="1"/>
            <a:r>
              <a:rPr lang="en-US" dirty="0" smtClean="0"/>
              <a:t>Hallucinogens</a:t>
            </a:r>
          </a:p>
          <a:p>
            <a:pPr marL="274638" lvl="1" indent="0">
              <a:buNone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>
          <a:xfrm>
            <a:off x="914400" y="320674"/>
            <a:ext cx="7886700" cy="1325563"/>
          </a:xfrm>
        </p:spPr>
        <p:txBody>
          <a:bodyPr/>
          <a:lstStyle/>
          <a:p>
            <a:r>
              <a:rPr lang="en-US" dirty="0" smtClean="0">
                <a:solidFill>
                  <a:srgbClr val="CF5716"/>
                </a:solidFill>
              </a:rPr>
              <a:t>Trends of drug usage</a:t>
            </a:r>
          </a:p>
        </p:txBody>
      </p:sp>
      <p:sp>
        <p:nvSpPr>
          <p:cNvPr id="9219" name="Content Placeholder 2"/>
          <p:cNvSpPr>
            <a:spLocks noGrp="1"/>
          </p:cNvSpPr>
          <p:nvPr>
            <p:ph idx="1"/>
          </p:nvPr>
        </p:nvSpPr>
        <p:spPr>
          <a:xfrm>
            <a:off x="914400" y="1905000"/>
            <a:ext cx="7886700" cy="4351338"/>
          </a:xfrm>
        </p:spPr>
        <p:txBody>
          <a:bodyPr/>
          <a:lstStyle/>
          <a:p>
            <a:pPr eaLnBrk="1" hangingPunct="1"/>
            <a:r>
              <a:rPr lang="en-US" dirty="0" smtClean="0"/>
              <a:t>The history of drug use can be traced back at least 10,000 years.</a:t>
            </a:r>
          </a:p>
          <a:p>
            <a:pPr eaLnBrk="1" hangingPunct="1"/>
            <a:r>
              <a:rPr lang="en-US" dirty="0" smtClean="0"/>
              <a:t>Early history of cocaine and opioid </a:t>
            </a:r>
            <a:r>
              <a:rPr lang="en-US" dirty="0"/>
              <a:t>a</a:t>
            </a:r>
            <a:r>
              <a:rPr lang="en-US" dirty="0" smtClean="0"/>
              <a:t>ddiction</a:t>
            </a:r>
          </a:p>
          <a:p>
            <a:pPr lvl="1"/>
            <a:r>
              <a:rPr lang="en-US" dirty="0" smtClean="0"/>
              <a:t>Around the time of the U.S. Civil War (1861 to 1865), there was an extensive prevalence of opioid addiction.</a:t>
            </a:r>
          </a:p>
          <a:p>
            <a:pPr lvl="1"/>
            <a:r>
              <a:rPr lang="en-US" dirty="0" smtClean="0"/>
              <a:t>Cocaine was introduced in the United States initially for medicinal use, designated as a “wonder drug.”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>
          <a:xfrm>
            <a:off x="899569" y="214675"/>
            <a:ext cx="7886700" cy="1080726"/>
          </a:xfrm>
        </p:spPr>
        <p:txBody>
          <a:bodyPr/>
          <a:lstStyle/>
          <a:p>
            <a:r>
              <a:rPr lang="en-US" dirty="0">
                <a:solidFill>
                  <a:srgbClr val="CF5716"/>
                </a:solidFill>
              </a:rPr>
              <a:t>Trends of </a:t>
            </a:r>
            <a:r>
              <a:rPr lang="en-US" dirty="0" smtClean="0">
                <a:solidFill>
                  <a:srgbClr val="CF5716"/>
                </a:solidFill>
              </a:rPr>
              <a:t>drug </a:t>
            </a:r>
            <a:r>
              <a:rPr lang="en-US" dirty="0">
                <a:solidFill>
                  <a:srgbClr val="CF5716"/>
                </a:solidFill>
              </a:rPr>
              <a:t>u</a:t>
            </a:r>
            <a:r>
              <a:rPr lang="en-US" dirty="0" smtClean="0">
                <a:solidFill>
                  <a:srgbClr val="CF5716"/>
                </a:solidFill>
              </a:rPr>
              <a:t>sage</a:t>
            </a:r>
          </a:p>
        </p:txBody>
      </p:sp>
      <p:sp>
        <p:nvSpPr>
          <p:cNvPr id="10243" name="Content Placeholder 2"/>
          <p:cNvSpPr>
            <a:spLocks noGrp="1"/>
          </p:cNvSpPr>
          <p:nvPr>
            <p:ph idx="1"/>
          </p:nvPr>
        </p:nvSpPr>
        <p:spPr>
          <a:xfrm>
            <a:off x="899569" y="1635126"/>
            <a:ext cx="7482431" cy="4721225"/>
          </a:xfrm>
        </p:spPr>
        <p:txBody>
          <a:bodyPr/>
          <a:lstStyle/>
          <a:p>
            <a:pPr eaLnBrk="1" hangingPunct="1"/>
            <a:r>
              <a:rPr lang="en-US" dirty="0" smtClean="0"/>
              <a:t>Prohibition era</a:t>
            </a:r>
          </a:p>
          <a:p>
            <a:pPr lvl="1"/>
            <a:r>
              <a:rPr lang="en-US" dirty="0" smtClean="0"/>
              <a:t>On December 18, 1917, the U.S. Senate proposed the 18th Amendment.</a:t>
            </a:r>
          </a:p>
          <a:p>
            <a:pPr lvl="2"/>
            <a:r>
              <a:rPr lang="en-US" dirty="0" smtClean="0"/>
              <a:t>Prohibition took effect on January 16, 1920.</a:t>
            </a:r>
          </a:p>
          <a:p>
            <a:pPr lvl="1"/>
            <a:r>
              <a:rPr lang="en-US" dirty="0" smtClean="0"/>
              <a:t>There are two operative sections of the amendment.</a:t>
            </a:r>
          </a:p>
          <a:p>
            <a:pPr lvl="1"/>
            <a:r>
              <a:rPr lang="en-US" dirty="0" smtClean="0"/>
              <a:t>On December 5, 1933, the 21st Amendment was ratified, which repealed the 18th Amendment.</a:t>
            </a:r>
          </a:p>
          <a:p>
            <a:r>
              <a:rPr lang="en-US" dirty="0" smtClean="0"/>
              <a:t>Reefer madness</a:t>
            </a:r>
          </a:p>
          <a:p>
            <a:pPr lvl="1"/>
            <a:r>
              <a:rPr lang="en-US" dirty="0" smtClean="0"/>
              <a:t>It was not until the early 1900s that the act of smoking marijuana was considered a social problem in the U.S.</a:t>
            </a:r>
          </a:p>
          <a:p>
            <a:pPr lvl="1"/>
            <a:r>
              <a:rPr lang="en-US" dirty="0" smtClean="0"/>
              <a:t>On August 2, 1937, Congress passed the 1937 Marihuana Tax Act.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>
          <a:xfrm>
            <a:off x="919163" y="304800"/>
            <a:ext cx="7886700" cy="930274"/>
          </a:xfrm>
        </p:spPr>
        <p:txBody>
          <a:bodyPr/>
          <a:lstStyle/>
          <a:p>
            <a:r>
              <a:rPr lang="en-US" dirty="0">
                <a:solidFill>
                  <a:srgbClr val="CF5716"/>
                </a:solidFill>
              </a:rPr>
              <a:t>Trends of </a:t>
            </a:r>
            <a:r>
              <a:rPr lang="en-US" dirty="0" smtClean="0">
                <a:solidFill>
                  <a:srgbClr val="CF5716"/>
                </a:solidFill>
              </a:rPr>
              <a:t>drug </a:t>
            </a:r>
            <a:r>
              <a:rPr lang="en-US" dirty="0">
                <a:solidFill>
                  <a:srgbClr val="CF5716"/>
                </a:solidFill>
              </a:rPr>
              <a:t>u</a:t>
            </a:r>
            <a:r>
              <a:rPr lang="en-US" dirty="0" smtClean="0">
                <a:solidFill>
                  <a:srgbClr val="CF5716"/>
                </a:solidFill>
              </a:rPr>
              <a:t>sage</a:t>
            </a:r>
          </a:p>
        </p:txBody>
      </p:sp>
      <p:sp>
        <p:nvSpPr>
          <p:cNvPr id="11267" name="Content Placeholder 2"/>
          <p:cNvSpPr>
            <a:spLocks noGrp="1"/>
          </p:cNvSpPr>
          <p:nvPr>
            <p:ph idx="1"/>
          </p:nvPr>
        </p:nvSpPr>
        <p:spPr>
          <a:xfrm>
            <a:off x="899569" y="1550217"/>
            <a:ext cx="7558631" cy="4797425"/>
          </a:xfrm>
        </p:spPr>
        <p:txBody>
          <a:bodyPr/>
          <a:lstStyle/>
          <a:p>
            <a:pPr eaLnBrk="1" hangingPunct="1"/>
            <a:r>
              <a:rPr lang="en-US" dirty="0" smtClean="0"/>
              <a:t>The 1960s and the Baby Boomers</a:t>
            </a:r>
          </a:p>
          <a:p>
            <a:pPr lvl="1"/>
            <a:r>
              <a:rPr lang="en-US" dirty="0" smtClean="0"/>
              <a:t>During the 1960s, these individuals were extremely influential in what has been identified as the “counterculture” of that time.</a:t>
            </a:r>
          </a:p>
          <a:p>
            <a:pPr lvl="1"/>
            <a:r>
              <a:rPr lang="en-US" dirty="0" smtClean="0"/>
              <a:t>The cultural movement has also been associated with “mind-opening substances,” or drugs such as LSD, mescaline, psilocybin, and other related chemicals, as well as marijuana.</a:t>
            </a:r>
          </a:p>
          <a:p>
            <a:r>
              <a:rPr lang="en-US" dirty="0"/>
              <a:t>The War on Drugs </a:t>
            </a:r>
            <a:r>
              <a:rPr lang="en-US" dirty="0" smtClean="0"/>
              <a:t>era</a:t>
            </a:r>
            <a:endParaRPr lang="en-US" dirty="0"/>
          </a:p>
          <a:p>
            <a:pPr lvl="1"/>
            <a:r>
              <a:rPr lang="en-US" dirty="0"/>
              <a:t>Initiated in the 1980s.</a:t>
            </a:r>
          </a:p>
          <a:p>
            <a:pPr lvl="1"/>
            <a:r>
              <a:rPr lang="en-US" dirty="0"/>
              <a:t>A well-known advertising campaign was “just say no.”</a:t>
            </a:r>
          </a:p>
          <a:p>
            <a:pPr lvl="1"/>
            <a:r>
              <a:rPr lang="en-US" dirty="0"/>
              <a:t>Congress enacted mandatory minimum drug sentencing laws in the 1980s.</a:t>
            </a:r>
          </a:p>
          <a:p>
            <a:pPr lvl="1"/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>
          <a:xfrm>
            <a:off x="914400" y="381000"/>
            <a:ext cx="7886700" cy="1325563"/>
          </a:xfrm>
        </p:spPr>
        <p:txBody>
          <a:bodyPr/>
          <a:lstStyle/>
          <a:p>
            <a:r>
              <a:rPr lang="en-US" dirty="0">
                <a:solidFill>
                  <a:srgbClr val="CF5716"/>
                </a:solidFill>
              </a:rPr>
              <a:t>Trends of </a:t>
            </a:r>
            <a:r>
              <a:rPr lang="en-US" dirty="0" smtClean="0">
                <a:solidFill>
                  <a:srgbClr val="CF5716"/>
                </a:solidFill>
              </a:rPr>
              <a:t>drug </a:t>
            </a:r>
            <a:r>
              <a:rPr lang="en-US" dirty="0">
                <a:solidFill>
                  <a:srgbClr val="CF5716"/>
                </a:solidFill>
              </a:rPr>
              <a:t>u</a:t>
            </a:r>
            <a:r>
              <a:rPr lang="en-US" dirty="0" smtClean="0">
                <a:solidFill>
                  <a:srgbClr val="CF5716"/>
                </a:solidFill>
              </a:rPr>
              <a:t>sage</a:t>
            </a:r>
          </a:p>
        </p:txBody>
      </p:sp>
      <p:sp>
        <p:nvSpPr>
          <p:cNvPr id="13315" name="Content Placeholder 2"/>
          <p:cNvSpPr>
            <a:spLocks noGrp="1"/>
          </p:cNvSpPr>
          <p:nvPr>
            <p:ph idx="1"/>
          </p:nvPr>
        </p:nvSpPr>
        <p:spPr>
          <a:xfrm>
            <a:off x="914400" y="1828800"/>
            <a:ext cx="7886700" cy="4351338"/>
          </a:xfrm>
        </p:spPr>
        <p:txBody>
          <a:bodyPr/>
          <a:lstStyle/>
          <a:p>
            <a:pPr eaLnBrk="1" hangingPunct="1"/>
            <a:r>
              <a:rPr lang="en-US" dirty="0" smtClean="0"/>
              <a:t>Current trends</a:t>
            </a:r>
          </a:p>
          <a:p>
            <a:pPr lvl="1"/>
            <a:r>
              <a:rPr lang="en-US" dirty="0" smtClean="0"/>
              <a:t>2014 National Survey on Drug Use and Health</a:t>
            </a:r>
          </a:p>
          <a:p>
            <a:pPr lvl="1"/>
            <a:r>
              <a:rPr lang="en-US" dirty="0" smtClean="0"/>
              <a:t>The 2013 </a:t>
            </a:r>
            <a:r>
              <a:rPr lang="en-US" dirty="0"/>
              <a:t>Partnership Attitude Tracking Study revealed there is encouraging evidence of behavioral and environmental trends that may help reduce teen misuse and abuse of prescription drugs in the </a:t>
            </a:r>
            <a:r>
              <a:rPr lang="en-US" dirty="0" smtClean="0"/>
              <a:t>future</a:t>
            </a:r>
          </a:p>
          <a:p>
            <a:pPr lvl="1"/>
            <a:r>
              <a:rPr lang="en-US" dirty="0" smtClean="0"/>
              <a:t>Drugs and Advertising</a:t>
            </a:r>
          </a:p>
          <a:p>
            <a:pPr lvl="1"/>
            <a:r>
              <a:rPr lang="en-US" dirty="0" smtClean="0"/>
              <a:t>The Ryan Haight Online Pharmacy Consumer Protection Act of 2008</a:t>
            </a:r>
          </a:p>
          <a:p>
            <a:pPr lvl="1"/>
            <a:r>
              <a:rPr lang="en-US" dirty="0" smtClean="0"/>
              <a:t>Designer drugs (spice and bath </a:t>
            </a:r>
            <a:r>
              <a:rPr lang="en-US" dirty="0"/>
              <a:t>s</a:t>
            </a:r>
            <a:r>
              <a:rPr lang="en-US" dirty="0" smtClean="0"/>
              <a:t>alts)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resentation1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Presentation1</Template>
  <TotalTime>200</TotalTime>
  <Words>720</Words>
  <Application>Microsoft Office PowerPoint</Application>
  <PresentationFormat>On-screen Show (4:3)</PresentationFormat>
  <Paragraphs>81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Presentation1</vt:lpstr>
      <vt:lpstr>Chapter 16</vt:lpstr>
      <vt:lpstr>Commonly abused drugs</vt:lpstr>
      <vt:lpstr>Commonly abused drugs</vt:lpstr>
      <vt:lpstr>Commonly abused drugs</vt:lpstr>
      <vt:lpstr>Commonly abused drugs</vt:lpstr>
      <vt:lpstr>Trends of drug usage</vt:lpstr>
      <vt:lpstr>Trends of drug usage</vt:lpstr>
      <vt:lpstr>Trends of drug usage</vt:lpstr>
      <vt:lpstr>Trends of drug usage</vt:lpstr>
      <vt:lpstr>The drugs/crime link</vt:lpstr>
      <vt:lpstr>The drugs/crime link</vt:lpstr>
      <vt:lpstr>The tripartite conceptual framework</vt:lpstr>
      <vt:lpstr>Modern policies</vt:lpstr>
      <vt:lpstr>Recommendations for future policies</vt:lpstr>
      <vt:lpstr>Recommendations for future policies</vt:lpstr>
    </vt:vector>
  </TitlesOfParts>
  <Company>Toshiba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LeAnn</dc:creator>
  <cp:lastModifiedBy>SageUser</cp:lastModifiedBy>
  <cp:revision>25</cp:revision>
  <dcterms:created xsi:type="dcterms:W3CDTF">2013-03-02T03:04:06Z</dcterms:created>
  <dcterms:modified xsi:type="dcterms:W3CDTF">2017-02-17T00:06:13Z</dcterms:modified>
</cp:coreProperties>
</file>